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6" r:id="rId3"/>
    <p:sldId id="283" r:id="rId4"/>
    <p:sldId id="281" r:id="rId5"/>
    <p:sldId id="293" r:id="rId6"/>
    <p:sldId id="295" r:id="rId7"/>
    <p:sldId id="291" r:id="rId8"/>
    <p:sldId id="299" r:id="rId9"/>
    <p:sldId id="302" r:id="rId10"/>
    <p:sldId id="308" r:id="rId11"/>
    <p:sldId id="306" r:id="rId12"/>
    <p:sldId id="260" r:id="rId13"/>
    <p:sldId id="310" r:id="rId14"/>
    <p:sldId id="264" r:id="rId15"/>
    <p:sldId id="314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9900"/>
    <a:srgbClr val="CCCCFF"/>
    <a:srgbClr val="FFCCCC"/>
    <a:srgbClr val="FFFF99"/>
    <a:srgbClr val="FF3300"/>
    <a:srgbClr val="CCECFF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764" autoAdjust="0"/>
    <p:restoredTop sz="94660"/>
  </p:normalViewPr>
  <p:slideViewPr>
    <p:cSldViewPr>
      <p:cViewPr>
        <p:scale>
          <a:sx n="50" d="100"/>
          <a:sy n="50" d="100"/>
        </p:scale>
        <p:origin x="-1086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64882-1B3C-4126-B332-7C7EA186CC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FD2FB-072B-4C74-A654-3A446C5793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A9238-81A1-48C4-8B5B-208B6388B4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B761C-0CB1-4E81-AE63-C43719F09F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D50C3-126F-4AC1-892F-F3AC0099EC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3AC36-692E-4849-81E5-057ED2BD40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64C84-17D5-4AF3-92CE-BCC15EC29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7C442-0F39-4807-9ED8-A2E87E80C8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D727-38EA-4777-A69E-16E3FCC2B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49483-46C9-480F-9389-ADAB9F62F5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FA04F-26B1-4BB4-99DB-7A98295A7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01D2F0-070B-4E8D-86B0-FA4A396E61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BẢNG CHIA 7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828800" y="4267200"/>
            <a:ext cx="5943600" cy="7207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US" sz="4000"/>
              <a:t>  </a:t>
            </a:r>
            <a:r>
              <a:rPr lang="en-US" sz="3200" b="1"/>
              <a:t>Tính độ dài đoạn thẳng CD?</a:t>
            </a:r>
          </a:p>
        </p:txBody>
      </p:sp>
      <p:sp>
        <p:nvSpPr>
          <p:cNvPr id="63492" name="AutoShape 4"/>
          <p:cNvSpPr>
            <a:spLocks noChangeArrowheads="1"/>
          </p:cNvSpPr>
          <p:nvPr/>
        </p:nvSpPr>
        <p:spPr bwMode="auto">
          <a:xfrm>
            <a:off x="2514600" y="1524000"/>
            <a:ext cx="4953000" cy="1752600"/>
          </a:xfrm>
          <a:prstGeom prst="cloudCallout">
            <a:avLst>
              <a:gd name="adj1" fmla="val -22787"/>
              <a:gd name="adj2" fmla="val 10289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 sz="3200" b="1">
              <a:solidFill>
                <a:srgbClr val="FF6600"/>
              </a:solidFill>
            </a:endParaRPr>
          </a:p>
        </p:txBody>
      </p:sp>
      <p:pic>
        <p:nvPicPr>
          <p:cNvPr id="63493" name="Picture 5" descr="hinh 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0"/>
            <a:ext cx="5867400" cy="2209800"/>
          </a:xfrm>
          <a:prstGeom prst="rect">
            <a:avLst/>
          </a:prstGeom>
          <a:noFill/>
        </p:spPr>
      </p:pic>
      <p:grpSp>
        <p:nvGrpSpPr>
          <p:cNvPr id="63494" name="Group 6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63495" name="Picture 7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496" name="Picture 8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497" name="Picture 9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498" name="Picture 10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3500" name="WordArt 12"/>
          <p:cNvSpPr>
            <a:spLocks noChangeArrowheads="1" noChangeShapeType="1" noTextEdit="1"/>
          </p:cNvSpPr>
          <p:nvPr/>
        </p:nvSpPr>
        <p:spPr bwMode="auto">
          <a:xfrm>
            <a:off x="3429000" y="1905000"/>
            <a:ext cx="3124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Trao đổi cặp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3501" name="Picture 13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-865187" y="4011612"/>
            <a:ext cx="3657600" cy="1730375"/>
          </a:xfrm>
          <a:prstGeom prst="rect">
            <a:avLst/>
          </a:prstGeom>
          <a:noFill/>
        </p:spPr>
      </p:pic>
      <p:pic>
        <p:nvPicPr>
          <p:cNvPr id="63502" name="Picture 1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696200" y="5105400"/>
            <a:ext cx="14478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animBg="1"/>
      <p:bldP spid="635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200" b="1">
              <a:solidFill>
                <a:srgbClr val="A50021"/>
              </a:solidFill>
              <a:latin typeface="Times New Roman" pitchFamily="18" charset="0"/>
            </a:endParaRPr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61445" name="Picture 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46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47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48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449" name="Picture 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</p:spPr>
      </p:pic>
      <p:pic>
        <p:nvPicPr>
          <p:cNvPr id="61450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153400" y="5886450"/>
            <a:ext cx="990600" cy="971550"/>
          </a:xfrm>
          <a:prstGeom prst="rect">
            <a:avLst/>
          </a:prstGeom>
          <a:noFill/>
        </p:spPr>
      </p:pic>
      <p:pic>
        <p:nvPicPr>
          <p:cNvPr id="61451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03982" y="5818981"/>
            <a:ext cx="881062" cy="892175"/>
          </a:xfrm>
          <a:prstGeom prst="rect">
            <a:avLst/>
          </a:prstGeom>
          <a:noFill/>
        </p:spPr>
      </p:pic>
      <p:pic>
        <p:nvPicPr>
          <p:cNvPr id="61452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</p:spPr>
      </p:pic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304800" y="1905000"/>
            <a:ext cx="8610600" cy="1554163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Bài toán: Đoạn thẳng AB dài 2cm, đoạn thẳng CD dài gấp 3 lần đoạn thẳng AB. Hỏi đoạn thẳng CD dài mấy xăng-ti-mét?</a:t>
            </a:r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3962400" y="2419350"/>
            <a:ext cx="1905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449580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457200" y="2933700"/>
            <a:ext cx="1981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1143000" y="3429000"/>
            <a:ext cx="1752600" cy="519113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>
                <a:solidFill>
                  <a:srgbClr val="3333CC"/>
                </a:solidFill>
                <a:latin typeface="Times New Roman" pitchFamily="18" charset="0"/>
              </a:rPr>
              <a:t>Tóm tắt</a:t>
            </a:r>
          </a:p>
        </p:txBody>
      </p:sp>
      <p:sp>
        <p:nvSpPr>
          <p:cNvPr id="61458" name="WordArt 18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Gấp một số lên nhiều lần.</a:t>
            </a:r>
          </a:p>
        </p:txBody>
      </p:sp>
      <p:grpSp>
        <p:nvGrpSpPr>
          <p:cNvPr id="61460" name="Group 20"/>
          <p:cNvGrpSpPr>
            <a:grpSpLocks/>
          </p:cNvGrpSpPr>
          <p:nvPr/>
        </p:nvGrpSpPr>
        <p:grpSpPr bwMode="auto">
          <a:xfrm>
            <a:off x="685800" y="4114800"/>
            <a:ext cx="2286000" cy="1828800"/>
            <a:chOff x="576" y="1680"/>
            <a:chExt cx="1440" cy="1152"/>
          </a:xfrm>
        </p:grpSpPr>
        <p:sp>
          <p:nvSpPr>
            <p:cNvPr id="61461" name="Line 21"/>
            <p:cNvSpPr>
              <a:spLocks noChangeShapeType="1"/>
            </p:cNvSpPr>
            <p:nvPr/>
          </p:nvSpPr>
          <p:spPr bwMode="auto">
            <a:xfrm>
              <a:off x="576" y="177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2" name="Line 22"/>
            <p:cNvSpPr>
              <a:spLocks noChangeShapeType="1"/>
            </p:cNvSpPr>
            <p:nvPr/>
          </p:nvSpPr>
          <p:spPr bwMode="auto">
            <a:xfrm>
              <a:off x="576" y="187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3" name="Line 23"/>
            <p:cNvSpPr>
              <a:spLocks noChangeShapeType="1"/>
            </p:cNvSpPr>
            <p:nvPr/>
          </p:nvSpPr>
          <p:spPr bwMode="auto">
            <a:xfrm>
              <a:off x="576" y="1968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4" name="Line 24"/>
            <p:cNvSpPr>
              <a:spLocks noChangeShapeType="1"/>
            </p:cNvSpPr>
            <p:nvPr/>
          </p:nvSpPr>
          <p:spPr bwMode="auto">
            <a:xfrm>
              <a:off x="576" y="2160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5" name="Line 25"/>
            <p:cNvSpPr>
              <a:spLocks noChangeShapeType="1"/>
            </p:cNvSpPr>
            <p:nvPr/>
          </p:nvSpPr>
          <p:spPr bwMode="auto">
            <a:xfrm>
              <a:off x="576" y="225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6" name="Line 26"/>
            <p:cNvSpPr>
              <a:spLocks noChangeShapeType="1"/>
            </p:cNvSpPr>
            <p:nvPr/>
          </p:nvSpPr>
          <p:spPr bwMode="auto">
            <a:xfrm>
              <a:off x="576" y="235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7" name="Line 27"/>
            <p:cNvSpPr>
              <a:spLocks noChangeShapeType="1"/>
            </p:cNvSpPr>
            <p:nvPr/>
          </p:nvSpPr>
          <p:spPr bwMode="auto">
            <a:xfrm>
              <a:off x="67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8" name="Line 28"/>
            <p:cNvSpPr>
              <a:spLocks noChangeShapeType="1"/>
            </p:cNvSpPr>
            <p:nvPr/>
          </p:nvSpPr>
          <p:spPr bwMode="auto">
            <a:xfrm>
              <a:off x="768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9" name="Line 29"/>
            <p:cNvSpPr>
              <a:spLocks noChangeShapeType="1"/>
            </p:cNvSpPr>
            <p:nvPr/>
          </p:nvSpPr>
          <p:spPr bwMode="auto">
            <a:xfrm>
              <a:off x="86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0" name="Line 30"/>
            <p:cNvSpPr>
              <a:spLocks noChangeShapeType="1"/>
            </p:cNvSpPr>
            <p:nvPr/>
          </p:nvSpPr>
          <p:spPr bwMode="auto">
            <a:xfrm>
              <a:off x="96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1" name="Line 31"/>
            <p:cNvSpPr>
              <a:spLocks noChangeShapeType="1"/>
            </p:cNvSpPr>
            <p:nvPr/>
          </p:nvSpPr>
          <p:spPr bwMode="auto">
            <a:xfrm>
              <a:off x="105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2" name="Line 32"/>
            <p:cNvSpPr>
              <a:spLocks noChangeShapeType="1"/>
            </p:cNvSpPr>
            <p:nvPr/>
          </p:nvSpPr>
          <p:spPr bwMode="auto">
            <a:xfrm>
              <a:off x="134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3" name="Line 33"/>
            <p:cNvSpPr>
              <a:spLocks noChangeShapeType="1"/>
            </p:cNvSpPr>
            <p:nvPr/>
          </p:nvSpPr>
          <p:spPr bwMode="auto">
            <a:xfrm>
              <a:off x="115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4" name="Line 34"/>
            <p:cNvSpPr>
              <a:spLocks noChangeShapeType="1"/>
            </p:cNvSpPr>
            <p:nvPr/>
          </p:nvSpPr>
          <p:spPr bwMode="auto">
            <a:xfrm>
              <a:off x="1248" y="1680"/>
              <a:ext cx="0" cy="1152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5" name="Line 35"/>
            <p:cNvSpPr>
              <a:spLocks noChangeShapeType="1"/>
            </p:cNvSpPr>
            <p:nvPr/>
          </p:nvSpPr>
          <p:spPr bwMode="auto">
            <a:xfrm>
              <a:off x="576" y="2064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6" name="Line 36"/>
            <p:cNvSpPr>
              <a:spLocks noChangeShapeType="1"/>
            </p:cNvSpPr>
            <p:nvPr/>
          </p:nvSpPr>
          <p:spPr bwMode="auto">
            <a:xfrm>
              <a:off x="144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7" name="Line 37"/>
            <p:cNvSpPr>
              <a:spLocks noChangeShapeType="1"/>
            </p:cNvSpPr>
            <p:nvPr/>
          </p:nvSpPr>
          <p:spPr bwMode="auto">
            <a:xfrm>
              <a:off x="576" y="2544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8" name="Line 38"/>
            <p:cNvSpPr>
              <a:spLocks noChangeShapeType="1"/>
            </p:cNvSpPr>
            <p:nvPr/>
          </p:nvSpPr>
          <p:spPr bwMode="auto">
            <a:xfrm>
              <a:off x="576" y="2640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9" name="Line 39"/>
            <p:cNvSpPr>
              <a:spLocks noChangeShapeType="1"/>
            </p:cNvSpPr>
            <p:nvPr/>
          </p:nvSpPr>
          <p:spPr bwMode="auto">
            <a:xfrm>
              <a:off x="576" y="273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0" name="Line 40"/>
            <p:cNvSpPr>
              <a:spLocks noChangeShapeType="1"/>
            </p:cNvSpPr>
            <p:nvPr/>
          </p:nvSpPr>
          <p:spPr bwMode="auto">
            <a:xfrm>
              <a:off x="576" y="283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1" name="Line 41"/>
            <p:cNvSpPr>
              <a:spLocks noChangeShapeType="1"/>
            </p:cNvSpPr>
            <p:nvPr/>
          </p:nvSpPr>
          <p:spPr bwMode="auto">
            <a:xfrm>
              <a:off x="576" y="2448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2" name="Line 42"/>
            <p:cNvSpPr>
              <a:spLocks noChangeShapeType="1"/>
            </p:cNvSpPr>
            <p:nvPr/>
          </p:nvSpPr>
          <p:spPr bwMode="auto">
            <a:xfrm>
              <a:off x="153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3" name="Line 43"/>
            <p:cNvSpPr>
              <a:spLocks noChangeShapeType="1"/>
            </p:cNvSpPr>
            <p:nvPr/>
          </p:nvSpPr>
          <p:spPr bwMode="auto">
            <a:xfrm>
              <a:off x="57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4" name="Line 44"/>
            <p:cNvSpPr>
              <a:spLocks noChangeShapeType="1"/>
            </p:cNvSpPr>
            <p:nvPr/>
          </p:nvSpPr>
          <p:spPr bwMode="auto">
            <a:xfrm>
              <a:off x="1728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5" name="Line 45"/>
            <p:cNvSpPr>
              <a:spLocks noChangeShapeType="1"/>
            </p:cNvSpPr>
            <p:nvPr/>
          </p:nvSpPr>
          <p:spPr bwMode="auto">
            <a:xfrm>
              <a:off x="182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6" name="Line 46"/>
            <p:cNvSpPr>
              <a:spLocks noChangeShapeType="1"/>
            </p:cNvSpPr>
            <p:nvPr/>
          </p:nvSpPr>
          <p:spPr bwMode="auto">
            <a:xfrm>
              <a:off x="192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7" name="Line 47"/>
            <p:cNvSpPr>
              <a:spLocks noChangeShapeType="1"/>
            </p:cNvSpPr>
            <p:nvPr/>
          </p:nvSpPr>
          <p:spPr bwMode="auto">
            <a:xfrm>
              <a:off x="576" y="1680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8" name="Line 48"/>
            <p:cNvSpPr>
              <a:spLocks noChangeShapeType="1"/>
            </p:cNvSpPr>
            <p:nvPr/>
          </p:nvSpPr>
          <p:spPr bwMode="auto">
            <a:xfrm>
              <a:off x="163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9" name="Line 49"/>
            <p:cNvSpPr>
              <a:spLocks noChangeShapeType="1"/>
            </p:cNvSpPr>
            <p:nvPr/>
          </p:nvSpPr>
          <p:spPr bwMode="auto">
            <a:xfrm>
              <a:off x="2016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90" name="Line 50"/>
          <p:cNvSpPr>
            <a:spLocks noChangeShapeType="1"/>
          </p:cNvSpPr>
          <p:nvPr/>
        </p:nvSpPr>
        <p:spPr bwMode="auto">
          <a:xfrm>
            <a:off x="685800" y="47244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1" name="Text Box 51"/>
          <p:cNvSpPr txBox="1">
            <a:spLocks noChangeArrowheads="1"/>
          </p:cNvSpPr>
          <p:nvPr/>
        </p:nvSpPr>
        <p:spPr bwMode="auto">
          <a:xfrm>
            <a:off x="228600" y="440055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61492" name="Text Box 52"/>
          <p:cNvSpPr txBox="1">
            <a:spLocks noChangeArrowheads="1"/>
          </p:cNvSpPr>
          <p:nvPr/>
        </p:nvSpPr>
        <p:spPr bwMode="auto">
          <a:xfrm>
            <a:off x="1600200" y="4438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61493" name="Text Box 53"/>
          <p:cNvSpPr txBox="1">
            <a:spLocks noChangeArrowheads="1"/>
          </p:cNvSpPr>
          <p:nvPr/>
        </p:nvSpPr>
        <p:spPr bwMode="auto">
          <a:xfrm>
            <a:off x="762000" y="43053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2cm</a:t>
            </a:r>
          </a:p>
        </p:txBody>
      </p:sp>
      <p:sp>
        <p:nvSpPr>
          <p:cNvPr id="61494" name="Line 54"/>
          <p:cNvSpPr>
            <a:spLocks noChangeShapeType="1"/>
          </p:cNvSpPr>
          <p:nvPr/>
        </p:nvSpPr>
        <p:spPr bwMode="auto">
          <a:xfrm>
            <a:off x="685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5" name="Line 55"/>
          <p:cNvSpPr>
            <a:spLocks noChangeShapeType="1"/>
          </p:cNvSpPr>
          <p:nvPr/>
        </p:nvSpPr>
        <p:spPr bwMode="auto">
          <a:xfrm>
            <a:off x="1447800" y="4800600"/>
            <a:ext cx="0" cy="4572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6" name="Line 56"/>
          <p:cNvSpPr>
            <a:spLocks noChangeShapeType="1"/>
          </p:cNvSpPr>
          <p:nvPr/>
        </p:nvSpPr>
        <p:spPr bwMode="auto">
          <a:xfrm>
            <a:off x="685800" y="4800600"/>
            <a:ext cx="0" cy="457200"/>
          </a:xfrm>
          <a:prstGeom prst="line">
            <a:avLst/>
          </a:prstGeom>
          <a:noFill/>
          <a:ln w="12700">
            <a:solidFill>
              <a:srgbClr val="FF3300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7" name="Line 57"/>
          <p:cNvSpPr>
            <a:spLocks noChangeShapeType="1"/>
          </p:cNvSpPr>
          <p:nvPr/>
        </p:nvSpPr>
        <p:spPr bwMode="auto">
          <a:xfrm>
            <a:off x="1447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8" name="Line 58"/>
          <p:cNvSpPr>
            <a:spLocks noChangeShapeType="1"/>
          </p:cNvSpPr>
          <p:nvPr/>
        </p:nvSpPr>
        <p:spPr bwMode="auto">
          <a:xfrm>
            <a:off x="685800" y="47244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9" name="AutoShape 59"/>
          <p:cNvSpPr>
            <a:spLocks/>
          </p:cNvSpPr>
          <p:nvPr/>
        </p:nvSpPr>
        <p:spPr bwMode="auto">
          <a:xfrm rot="5400000">
            <a:off x="1638300" y="4381500"/>
            <a:ext cx="381000" cy="2286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0" name="Text Box 60"/>
          <p:cNvSpPr txBox="1">
            <a:spLocks noChangeArrowheads="1"/>
          </p:cNvSpPr>
          <p:nvPr/>
        </p:nvSpPr>
        <p:spPr bwMode="auto">
          <a:xfrm>
            <a:off x="1447800" y="5638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? cm</a:t>
            </a:r>
          </a:p>
        </p:txBody>
      </p:sp>
      <p:sp>
        <p:nvSpPr>
          <p:cNvPr id="61501" name="Text Box 61"/>
          <p:cNvSpPr txBox="1">
            <a:spLocks noChangeArrowheads="1"/>
          </p:cNvSpPr>
          <p:nvPr/>
        </p:nvSpPr>
        <p:spPr bwMode="auto">
          <a:xfrm>
            <a:off x="228600" y="504825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61502" name="Text Box 62"/>
          <p:cNvSpPr txBox="1">
            <a:spLocks noChangeArrowheads="1"/>
          </p:cNvSpPr>
          <p:nvPr/>
        </p:nvSpPr>
        <p:spPr bwMode="auto">
          <a:xfrm>
            <a:off x="3048000" y="51054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61503" name="Line 63"/>
          <p:cNvSpPr>
            <a:spLocks noChangeShapeType="1"/>
          </p:cNvSpPr>
          <p:nvPr/>
        </p:nvSpPr>
        <p:spPr bwMode="auto">
          <a:xfrm>
            <a:off x="685800" y="4724400"/>
            <a:ext cx="0" cy="609600"/>
          </a:xfrm>
          <a:prstGeom prst="line">
            <a:avLst/>
          </a:prstGeom>
          <a:noFill/>
          <a:ln w="28575">
            <a:pattFill prst="pct5">
              <a:fgClr>
                <a:srgbClr val="3333CC"/>
              </a:fgClr>
              <a:bgClr>
                <a:srgbClr val="3333CC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4" name="Line 64"/>
          <p:cNvSpPr>
            <a:spLocks noChangeShapeType="1"/>
          </p:cNvSpPr>
          <p:nvPr/>
        </p:nvSpPr>
        <p:spPr bwMode="auto">
          <a:xfrm>
            <a:off x="4114800" y="3657600"/>
            <a:ext cx="0" cy="2286000"/>
          </a:xfrm>
          <a:prstGeom prst="line">
            <a:avLst/>
          </a:prstGeom>
          <a:noFill/>
          <a:ln w="19050" cap="rnd">
            <a:pattFill prst="pct5">
              <a:fgClr>
                <a:schemeClr val="tx1"/>
              </a:fgClr>
              <a:bgClr>
                <a:schemeClr val="tx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16" name="Text Box 76"/>
          <p:cNvSpPr txBox="1">
            <a:spLocks noChangeArrowheads="1"/>
          </p:cNvSpPr>
          <p:nvPr/>
        </p:nvSpPr>
        <p:spPr bwMode="auto">
          <a:xfrm>
            <a:off x="1905000" y="5854700"/>
            <a:ext cx="754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2800" b="1" i="1">
                <a:solidFill>
                  <a:srgbClr val="FF3300"/>
                </a:solidFill>
                <a:latin typeface="Times New Roman" pitchFamily="18" charset="0"/>
              </a:rPr>
              <a:t>Muốn gấp một số lên nhiều lần, ta lấy số đó nhân với số lần.</a:t>
            </a:r>
          </a:p>
        </p:txBody>
      </p:sp>
      <p:grpSp>
        <p:nvGrpSpPr>
          <p:cNvPr id="61522" name="Group 82"/>
          <p:cNvGrpSpPr>
            <a:grpSpLocks/>
          </p:cNvGrpSpPr>
          <p:nvPr/>
        </p:nvGrpSpPr>
        <p:grpSpPr bwMode="auto">
          <a:xfrm>
            <a:off x="4267200" y="3505200"/>
            <a:ext cx="4114800" cy="2271713"/>
            <a:chOff x="2736" y="2112"/>
            <a:chExt cx="2592" cy="1431"/>
          </a:xfrm>
        </p:grpSpPr>
        <p:sp>
          <p:nvSpPr>
            <p:cNvPr id="61518" name="Text Box 78"/>
            <p:cNvSpPr txBox="1">
              <a:spLocks noChangeArrowheads="1"/>
            </p:cNvSpPr>
            <p:nvPr/>
          </p:nvSpPr>
          <p:spPr bwMode="auto">
            <a:xfrm>
              <a:off x="3504" y="2112"/>
              <a:ext cx="912" cy="327"/>
            </a:xfrm>
            <a:prstGeom prst="rect">
              <a:avLst/>
            </a:prstGeom>
            <a:noFill/>
            <a:ln w="9525" cap="rnd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 u="sng">
                  <a:solidFill>
                    <a:srgbClr val="3333CC"/>
                  </a:solidFill>
                  <a:latin typeface="Times New Roman" pitchFamily="18" charset="0"/>
                </a:rPr>
                <a:t>Bài giải</a:t>
              </a:r>
            </a:p>
          </p:txBody>
        </p:sp>
        <p:sp>
          <p:nvSpPr>
            <p:cNvPr id="61519" name="Text Box 79"/>
            <p:cNvSpPr txBox="1">
              <a:spLocks noChangeArrowheads="1"/>
            </p:cNvSpPr>
            <p:nvPr/>
          </p:nvSpPr>
          <p:spPr bwMode="auto">
            <a:xfrm>
              <a:off x="2736" y="2448"/>
              <a:ext cx="2592" cy="327"/>
            </a:xfrm>
            <a:prstGeom prst="rect">
              <a:avLst/>
            </a:prstGeom>
            <a:noFill/>
            <a:ln w="9525" cap="rnd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</a:rPr>
                <a:t>Độ dài đoạn thẳng CD là:</a:t>
              </a:r>
            </a:p>
          </p:txBody>
        </p:sp>
        <p:sp>
          <p:nvSpPr>
            <p:cNvPr id="61520" name="Text Box 80"/>
            <p:cNvSpPr txBox="1">
              <a:spLocks noChangeArrowheads="1"/>
            </p:cNvSpPr>
            <p:nvPr/>
          </p:nvSpPr>
          <p:spPr bwMode="auto">
            <a:xfrm>
              <a:off x="3120" y="2832"/>
              <a:ext cx="1536" cy="327"/>
            </a:xfrm>
            <a:prstGeom prst="rect">
              <a:avLst/>
            </a:prstGeom>
            <a:noFill/>
            <a:ln w="9525" cap="rnd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</a:rPr>
                <a:t>2 x 3 = 6 (cm)</a:t>
              </a:r>
            </a:p>
          </p:txBody>
        </p:sp>
        <p:sp>
          <p:nvSpPr>
            <p:cNvPr id="61521" name="Text Box 81"/>
            <p:cNvSpPr txBox="1">
              <a:spLocks noChangeArrowheads="1"/>
            </p:cNvSpPr>
            <p:nvPr/>
          </p:nvSpPr>
          <p:spPr bwMode="auto">
            <a:xfrm>
              <a:off x="3792" y="3216"/>
              <a:ext cx="1440" cy="327"/>
            </a:xfrm>
            <a:prstGeom prst="rect">
              <a:avLst/>
            </a:prstGeom>
            <a:noFill/>
            <a:ln w="9525" cap="rnd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</a:rPr>
                <a:t>Đáp số: 6cm.</a:t>
              </a:r>
            </a:p>
          </p:txBody>
        </p:sp>
      </p:grpSp>
      <p:sp>
        <p:nvSpPr>
          <p:cNvPr id="61523" name="Line 83"/>
          <p:cNvSpPr>
            <a:spLocks noChangeShapeType="1"/>
          </p:cNvSpPr>
          <p:nvPr/>
        </p:nvSpPr>
        <p:spPr bwMode="auto">
          <a:xfrm>
            <a:off x="2209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24" name="Line 84"/>
          <p:cNvSpPr>
            <a:spLocks noChangeShapeType="1"/>
          </p:cNvSpPr>
          <p:nvPr/>
        </p:nvSpPr>
        <p:spPr bwMode="auto">
          <a:xfrm>
            <a:off x="457200" y="3390900"/>
            <a:ext cx="32004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25" name="Line 85"/>
          <p:cNvSpPr>
            <a:spLocks noChangeShapeType="1"/>
          </p:cNvSpPr>
          <p:nvPr/>
        </p:nvSpPr>
        <p:spPr bwMode="auto">
          <a:xfrm>
            <a:off x="790575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26" name="Line 86"/>
          <p:cNvSpPr>
            <a:spLocks noChangeShapeType="1"/>
          </p:cNvSpPr>
          <p:nvPr/>
        </p:nvSpPr>
        <p:spPr bwMode="auto">
          <a:xfrm>
            <a:off x="8077200" y="24003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/>
                                        <p:tgtEl>
                                          <p:spTgt spid="61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61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6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6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4" grpId="0" animBg="1"/>
      <p:bldP spid="615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19200" y="25146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</a:rPr>
              <a:t>Tóm tắt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600200" y="4114800"/>
            <a:ext cx="1524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185" name="Group 17"/>
          <p:cNvGrpSpPr>
            <a:grpSpLocks/>
          </p:cNvGrpSpPr>
          <p:nvPr/>
        </p:nvGrpSpPr>
        <p:grpSpPr bwMode="auto">
          <a:xfrm>
            <a:off x="838200" y="3657600"/>
            <a:ext cx="2286000" cy="609600"/>
            <a:chOff x="528" y="2304"/>
            <a:chExt cx="1440" cy="384"/>
          </a:xfrm>
        </p:grpSpPr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1008" y="2592"/>
              <a:ext cx="96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diamond" w="med" len="med"/>
              <a:tailEnd type="diamond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4" name="Group 16"/>
            <p:cNvGrpSpPr>
              <a:grpSpLocks/>
            </p:cNvGrpSpPr>
            <p:nvPr/>
          </p:nvGrpSpPr>
          <p:grpSpPr bwMode="auto">
            <a:xfrm>
              <a:off x="528" y="2304"/>
              <a:ext cx="1440" cy="384"/>
              <a:chOff x="528" y="2304"/>
              <a:chExt cx="1440" cy="384"/>
            </a:xfrm>
          </p:grpSpPr>
          <p:sp>
            <p:nvSpPr>
              <p:cNvPr id="7178" name="Text Box 10"/>
              <p:cNvSpPr txBox="1">
                <a:spLocks noChangeArrowheads="1"/>
              </p:cNvSpPr>
              <p:nvPr/>
            </p:nvSpPr>
            <p:spPr bwMode="auto">
              <a:xfrm>
                <a:off x="528" y="2400"/>
                <a:ext cx="5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400" b="1">
                    <a:latin typeface="Times New Roman" pitchFamily="18" charset="0"/>
                  </a:rPr>
                  <a:t>Chị:</a:t>
                </a:r>
              </a:p>
            </p:txBody>
          </p:sp>
          <p:sp>
            <p:nvSpPr>
              <p:cNvPr id="7179" name="Line 11"/>
              <p:cNvSpPr>
                <a:spLocks noChangeShapeType="1"/>
              </p:cNvSpPr>
              <p:nvPr/>
            </p:nvSpPr>
            <p:spPr bwMode="auto">
              <a:xfrm>
                <a:off x="1008" y="230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Line 12"/>
              <p:cNvSpPr>
                <a:spLocks noChangeShapeType="1"/>
              </p:cNvSpPr>
              <p:nvPr/>
            </p:nvSpPr>
            <p:spPr bwMode="auto">
              <a:xfrm>
                <a:off x="1968" y="230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838200" y="3124200"/>
            <a:ext cx="2286000" cy="609600"/>
            <a:chOff x="528" y="2016"/>
            <a:chExt cx="1440" cy="384"/>
          </a:xfrm>
        </p:grpSpPr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1008" y="2304"/>
              <a:ext cx="96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diamond" w="med" len="med"/>
              <a:tailEnd type="diamond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2" name="Group 14"/>
            <p:cNvGrpSpPr>
              <a:grpSpLocks/>
            </p:cNvGrpSpPr>
            <p:nvPr/>
          </p:nvGrpSpPr>
          <p:grpSpPr bwMode="auto">
            <a:xfrm>
              <a:off x="528" y="2016"/>
              <a:ext cx="1344" cy="384"/>
              <a:chOff x="528" y="2016"/>
              <a:chExt cx="1344" cy="384"/>
            </a:xfrm>
          </p:grpSpPr>
          <p:sp>
            <p:nvSpPr>
              <p:cNvPr id="7177" name="Text Box 9"/>
              <p:cNvSpPr txBox="1">
                <a:spLocks noChangeArrowheads="1"/>
              </p:cNvSpPr>
              <p:nvPr/>
            </p:nvSpPr>
            <p:spPr bwMode="auto">
              <a:xfrm>
                <a:off x="528" y="2112"/>
                <a:ext cx="48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400" b="1">
                    <a:latin typeface="Times New Roman" pitchFamily="18" charset="0"/>
                  </a:rPr>
                  <a:t>Em:</a:t>
                </a:r>
              </a:p>
            </p:txBody>
          </p:sp>
          <p:sp>
            <p:nvSpPr>
              <p:cNvPr id="7181" name="Text Box 13"/>
              <p:cNvSpPr txBox="1">
                <a:spLocks noChangeArrowheads="1"/>
              </p:cNvSpPr>
              <p:nvPr/>
            </p:nvSpPr>
            <p:spPr bwMode="auto">
              <a:xfrm>
                <a:off x="1152" y="2016"/>
                <a:ext cx="7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400" b="1">
                    <a:latin typeface=".VnTime" pitchFamily="34" charset="0"/>
                  </a:rPr>
                  <a:t>6 tuæi</a:t>
                </a:r>
              </a:p>
            </p:txBody>
          </p:sp>
        </p:grpSp>
      </p:grp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3581400" y="2514600"/>
            <a:ext cx="55626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           </a:t>
            </a:r>
            <a:r>
              <a:rPr lang="en-US" sz="2800">
                <a:latin typeface="Times New Roman" pitchFamily="18" charset="0"/>
              </a:rPr>
              <a:t>Năm nay chị có số tuổi là: 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               6 x 2 = 12 (tuổi)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		             Đáp số: 6 tuổi</a:t>
            </a:r>
          </a:p>
          <a:p>
            <a:pPr algn="l">
              <a:spcBef>
                <a:spcPct val="50000"/>
              </a:spcBef>
            </a:pPr>
            <a:endParaRPr lang="en-US" sz="2800" u="sng">
              <a:latin typeface="Times New Roman" pitchFamily="18" charset="0"/>
            </a:endParaRPr>
          </a:p>
        </p:txBody>
      </p:sp>
      <p:sp>
        <p:nvSpPr>
          <p:cNvPr id="7200" name="AutoShape 32"/>
          <p:cNvSpPr>
            <a:spLocks/>
          </p:cNvSpPr>
          <p:nvPr/>
        </p:nvSpPr>
        <p:spPr bwMode="auto">
          <a:xfrm rot="5400000">
            <a:off x="2933700" y="2857500"/>
            <a:ext cx="381000" cy="30480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2667000" y="4572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? cm</a:t>
            </a:r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>
            <a:off x="4800600" y="26670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219" name="Group 51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7220" name="Picture 52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21" name="Picture 53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22" name="Picture 54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23" name="Picture 5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3657600" y="5334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200" b="1">
              <a:solidFill>
                <a:srgbClr val="A50021"/>
              </a:solidFill>
              <a:latin typeface="Times New Roman" pitchFamily="18" charset="0"/>
            </a:endParaRPr>
          </a:p>
        </p:txBody>
      </p:sp>
      <p:sp>
        <p:nvSpPr>
          <p:cNvPr id="7226" name="WordArt 58"/>
          <p:cNvSpPr>
            <a:spLocks noChangeArrowheads="1" noChangeShapeType="1" noTextEdit="1"/>
          </p:cNvSpPr>
          <p:nvPr/>
        </p:nvSpPr>
        <p:spPr bwMode="auto">
          <a:xfrm>
            <a:off x="1828800" y="11430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Gấp một số lên nhiều lần.</a:t>
            </a: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304800" y="1562100"/>
            <a:ext cx="861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       </a:t>
            </a:r>
            <a:r>
              <a:rPr lang="en-US" sz="2800" b="1" u="sng">
                <a:solidFill>
                  <a:srgbClr val="FF3300"/>
                </a:solidFill>
                <a:latin typeface="Times New Roman" pitchFamily="18" charset="0"/>
              </a:rPr>
              <a:t>Bài 1:</a:t>
            </a:r>
            <a:r>
              <a:rPr lang="en-US" sz="2800" b="1">
                <a:latin typeface="Times New Roman" pitchFamily="18" charset="0"/>
              </a:rPr>
              <a:t> Năm nay em 6 tuổi, tuổi chị gấp 2 lần tuổi em. Hỏi năm nay chị bao nhiêu tuổi?</a:t>
            </a:r>
          </a:p>
        </p:txBody>
      </p:sp>
      <p:pic>
        <p:nvPicPr>
          <p:cNvPr id="7228" name="Picture 6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</p:spPr>
      </p:pic>
      <p:pic>
        <p:nvPicPr>
          <p:cNvPr id="7229" name="Picture 6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</p:spPr>
      </p:pic>
      <p:pic>
        <p:nvPicPr>
          <p:cNvPr id="7230" name="Picture 6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07950" y="5137150"/>
            <a:ext cx="1558925" cy="1577975"/>
          </a:xfrm>
          <a:prstGeom prst="rect">
            <a:avLst/>
          </a:prstGeom>
          <a:noFill/>
        </p:spPr>
      </p:pic>
      <p:pic>
        <p:nvPicPr>
          <p:cNvPr id="7231" name="Picture 6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315200" y="5119688"/>
            <a:ext cx="1676400" cy="1643062"/>
          </a:xfrm>
          <a:prstGeom prst="rect">
            <a:avLst/>
          </a:prstGeom>
          <a:noFill/>
        </p:spPr>
      </p:pic>
      <p:sp>
        <p:nvSpPr>
          <p:cNvPr id="7232" name="Line 64"/>
          <p:cNvSpPr>
            <a:spLocks noChangeShapeType="1"/>
          </p:cNvSpPr>
          <p:nvPr/>
        </p:nvSpPr>
        <p:spPr bwMode="auto">
          <a:xfrm>
            <a:off x="3505200" y="2057400"/>
            <a:ext cx="12954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4" name="Line 66"/>
          <p:cNvSpPr>
            <a:spLocks noChangeShapeType="1"/>
          </p:cNvSpPr>
          <p:nvPr/>
        </p:nvSpPr>
        <p:spPr bwMode="auto">
          <a:xfrm>
            <a:off x="457200" y="2438400"/>
            <a:ext cx="381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5" name="Line 67"/>
          <p:cNvSpPr>
            <a:spLocks noChangeShapeType="1"/>
          </p:cNvSpPr>
          <p:nvPr/>
        </p:nvSpPr>
        <p:spPr bwMode="auto">
          <a:xfrm>
            <a:off x="3124200" y="2438400"/>
            <a:ext cx="25908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6" name="Line 68"/>
          <p:cNvSpPr>
            <a:spLocks noChangeShapeType="1"/>
          </p:cNvSpPr>
          <p:nvPr/>
        </p:nvSpPr>
        <p:spPr bwMode="auto">
          <a:xfrm>
            <a:off x="5791200" y="2019300"/>
            <a:ext cx="1905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4162E-6 L 0.16667 3.64162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5" grpId="0" animBg="1"/>
      <p:bldP spid="7175" grpId="1" animBg="1"/>
      <p:bldP spid="7197" grpId="0"/>
      <p:bldP spid="7200" grpId="0" animBg="1"/>
      <p:bldP spid="7203" grpId="0"/>
      <p:bldP spid="7206" grpId="0" animBg="1"/>
      <p:bldP spid="7227" grpId="0"/>
      <p:bldP spid="7232" grpId="0" animBg="1"/>
      <p:bldP spid="7234" grpId="0" animBg="1"/>
      <p:bldP spid="7235" grpId="0" animBg="1"/>
      <p:bldP spid="72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56" name="Group 20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65557" name="Picture 21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5558" name="Picture 22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5559" name="Picture 23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5560" name="Picture 24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3657600" y="5334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200" b="1">
              <a:solidFill>
                <a:srgbClr val="A50021"/>
              </a:solidFill>
              <a:latin typeface="Times New Roman" pitchFamily="18" charset="0"/>
            </a:endParaRPr>
          </a:p>
        </p:txBody>
      </p:sp>
      <p:sp>
        <p:nvSpPr>
          <p:cNvPr id="65563" name="WordArt 27"/>
          <p:cNvSpPr>
            <a:spLocks noChangeArrowheads="1" noChangeShapeType="1" noTextEdit="1"/>
          </p:cNvSpPr>
          <p:nvPr/>
        </p:nvSpPr>
        <p:spPr bwMode="auto">
          <a:xfrm>
            <a:off x="1828800" y="11430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Gấp một số lên nhiều lần.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304800" y="2057400"/>
            <a:ext cx="8610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       </a:t>
            </a:r>
            <a:r>
              <a:rPr lang="en-US" sz="2800" b="1" u="sng">
                <a:solidFill>
                  <a:srgbClr val="FF3300"/>
                </a:solidFill>
                <a:latin typeface="Times New Roman" pitchFamily="18" charset="0"/>
              </a:rPr>
              <a:t>Bài 2:</a:t>
            </a:r>
            <a:r>
              <a:rPr lang="en-US" sz="2800" b="1">
                <a:latin typeface="Times New Roman" pitchFamily="18" charset="0"/>
              </a:rPr>
              <a:t> Con hái được 7 quả cam, mẹ hái được gấp 5 lần số cam của con. Hỏi mẹ hái được bao nhiêu quả cam?</a:t>
            </a:r>
          </a:p>
        </p:txBody>
      </p:sp>
      <p:pic>
        <p:nvPicPr>
          <p:cNvPr id="65565" name="Picture 2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</p:spPr>
      </p:pic>
      <p:pic>
        <p:nvPicPr>
          <p:cNvPr id="65566" name="Picture 3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</p:spPr>
      </p:pic>
      <p:pic>
        <p:nvPicPr>
          <p:cNvPr id="65567" name="Picture 3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07950" y="5137150"/>
            <a:ext cx="1558925" cy="1577975"/>
          </a:xfrm>
          <a:prstGeom prst="rect">
            <a:avLst/>
          </a:prstGeom>
          <a:noFill/>
        </p:spPr>
      </p:pic>
      <p:pic>
        <p:nvPicPr>
          <p:cNvPr id="65568" name="Picture 3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315200" y="5119688"/>
            <a:ext cx="1676400" cy="1643062"/>
          </a:xfrm>
          <a:prstGeom prst="rect">
            <a:avLst/>
          </a:prstGeom>
          <a:noFill/>
        </p:spPr>
      </p:pic>
      <p:sp>
        <p:nvSpPr>
          <p:cNvPr id="65569" name="Line 33"/>
          <p:cNvSpPr>
            <a:spLocks noChangeShapeType="1"/>
          </p:cNvSpPr>
          <p:nvPr/>
        </p:nvSpPr>
        <p:spPr bwMode="auto">
          <a:xfrm>
            <a:off x="2057400" y="2514600"/>
            <a:ext cx="5334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0" name="Line 34"/>
          <p:cNvSpPr>
            <a:spLocks noChangeShapeType="1"/>
          </p:cNvSpPr>
          <p:nvPr/>
        </p:nvSpPr>
        <p:spPr bwMode="auto">
          <a:xfrm>
            <a:off x="5943600" y="2514600"/>
            <a:ext cx="381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1" name="Line 35"/>
          <p:cNvSpPr>
            <a:spLocks noChangeShapeType="1"/>
          </p:cNvSpPr>
          <p:nvPr/>
        </p:nvSpPr>
        <p:spPr bwMode="auto">
          <a:xfrm>
            <a:off x="4038600" y="2971800"/>
            <a:ext cx="9906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2" name="Line 36"/>
          <p:cNvSpPr>
            <a:spLocks noChangeShapeType="1"/>
          </p:cNvSpPr>
          <p:nvPr/>
        </p:nvSpPr>
        <p:spPr bwMode="auto">
          <a:xfrm>
            <a:off x="7848600" y="2514600"/>
            <a:ext cx="838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5" name="Line 39"/>
          <p:cNvSpPr>
            <a:spLocks noChangeShapeType="1"/>
          </p:cNvSpPr>
          <p:nvPr/>
        </p:nvSpPr>
        <p:spPr bwMode="auto">
          <a:xfrm flipV="1">
            <a:off x="381000" y="295275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6096000" y="2971800"/>
            <a:ext cx="20574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7" name="Line 41"/>
          <p:cNvSpPr>
            <a:spLocks noChangeShapeType="1"/>
          </p:cNvSpPr>
          <p:nvPr/>
        </p:nvSpPr>
        <p:spPr bwMode="auto">
          <a:xfrm>
            <a:off x="2819400" y="2933700"/>
            <a:ext cx="381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8" name="Line 42"/>
          <p:cNvSpPr>
            <a:spLocks noChangeShapeType="1"/>
          </p:cNvSpPr>
          <p:nvPr/>
        </p:nvSpPr>
        <p:spPr bwMode="auto">
          <a:xfrm>
            <a:off x="457200" y="3352800"/>
            <a:ext cx="6096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1" name="Line 45"/>
          <p:cNvSpPr>
            <a:spLocks noChangeShapeType="1"/>
          </p:cNvSpPr>
          <p:nvPr/>
        </p:nvSpPr>
        <p:spPr bwMode="auto">
          <a:xfrm>
            <a:off x="4191000" y="2514600"/>
            <a:ext cx="14478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5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5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5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5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4" grpId="0"/>
      <p:bldP spid="65569" grpId="0" animBg="1"/>
      <p:bldP spid="65570" grpId="0" animBg="1"/>
      <p:bldP spid="65571" grpId="0" animBg="1"/>
      <p:bldP spid="65572" grpId="0" animBg="1"/>
      <p:bldP spid="65575" grpId="0" animBg="1"/>
      <p:bldP spid="65576" grpId="0" animBg="1"/>
      <p:bldP spid="65577" grpId="0" animBg="1"/>
      <p:bldP spid="65578" grpId="0" animBg="1"/>
      <p:bldP spid="655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35" name="Group 71"/>
          <p:cNvGraphicFramePr>
            <a:graphicFrameLocks noGrp="1"/>
          </p:cNvGraphicFramePr>
          <p:nvPr/>
        </p:nvGraphicFramePr>
        <p:xfrm>
          <a:off x="609600" y="3048000"/>
          <a:ext cx="7620000" cy="2752725"/>
        </p:xfrm>
        <a:graphic>
          <a:graphicData uri="http://schemas.openxmlformats.org/drawingml/2006/table">
            <a:tbl>
              <a:tblPr/>
              <a:tblGrid>
                <a:gridCol w="3048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đã cho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Nhiều hơn số đã cho 5 đơn vị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Gấp 5 lần số đã cho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6" name="Text Box 72"/>
          <p:cNvSpPr txBox="1">
            <a:spLocks noChangeArrowheads="1"/>
          </p:cNvSpPr>
          <p:nvPr/>
        </p:nvSpPr>
        <p:spPr bwMode="auto">
          <a:xfrm>
            <a:off x="4495800" y="4191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11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4572000" y="5105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30</a:t>
            </a: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5410200" y="4191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9</a:t>
            </a:r>
          </a:p>
        </p:txBody>
      </p:sp>
      <p:sp>
        <p:nvSpPr>
          <p:cNvPr id="11339" name="Text Box 75"/>
          <p:cNvSpPr txBox="1">
            <a:spLocks noChangeArrowheads="1"/>
          </p:cNvSpPr>
          <p:nvPr/>
        </p:nvSpPr>
        <p:spPr bwMode="auto">
          <a:xfrm>
            <a:off x="5257800" y="5105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20</a:t>
            </a:r>
          </a:p>
        </p:txBody>
      </p:sp>
      <p:sp>
        <p:nvSpPr>
          <p:cNvPr id="11341" name="Text Box 77"/>
          <p:cNvSpPr txBox="1">
            <a:spLocks noChangeArrowheads="1"/>
          </p:cNvSpPr>
          <p:nvPr/>
        </p:nvSpPr>
        <p:spPr bwMode="auto">
          <a:xfrm>
            <a:off x="6096000" y="4191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12</a:t>
            </a:r>
          </a:p>
        </p:txBody>
      </p:sp>
      <p:sp>
        <p:nvSpPr>
          <p:cNvPr id="11342" name="Text Box 78"/>
          <p:cNvSpPr txBox="1">
            <a:spLocks noChangeArrowheads="1"/>
          </p:cNvSpPr>
          <p:nvPr/>
        </p:nvSpPr>
        <p:spPr bwMode="auto">
          <a:xfrm>
            <a:off x="6019800" y="5105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35</a:t>
            </a:r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6781800" y="4191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10</a:t>
            </a:r>
          </a:p>
        </p:txBody>
      </p:sp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6781800" y="5105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25</a:t>
            </a:r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76200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11346" name="Text Box 82"/>
          <p:cNvSpPr txBox="1">
            <a:spLocks noChangeArrowheads="1"/>
          </p:cNvSpPr>
          <p:nvPr/>
        </p:nvSpPr>
        <p:spPr bwMode="auto">
          <a:xfrm>
            <a:off x="7620000" y="4191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5</a:t>
            </a:r>
          </a:p>
        </p:txBody>
      </p:sp>
      <p:grpSp>
        <p:nvGrpSpPr>
          <p:cNvPr id="11352" name="Group 88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1353" name="Picture 8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54" name="Picture 90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55" name="Picture 91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56" name="Picture 92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357" name="Picture 9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8600" y="5588000"/>
            <a:ext cx="1295400" cy="1270000"/>
          </a:xfrm>
          <a:prstGeom prst="rect">
            <a:avLst/>
          </a:prstGeom>
          <a:noFill/>
        </p:spPr>
      </p:pic>
      <p:pic>
        <p:nvPicPr>
          <p:cNvPr id="11358" name="Picture 94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02562" y="-30162"/>
            <a:ext cx="1311275" cy="1371600"/>
          </a:xfrm>
          <a:prstGeom prst="rect">
            <a:avLst/>
          </a:prstGeom>
          <a:noFill/>
        </p:spPr>
      </p:pic>
      <p:pic>
        <p:nvPicPr>
          <p:cNvPr id="11359" name="Picture 9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13493" y="5423693"/>
            <a:ext cx="1447800" cy="1420813"/>
          </a:xfrm>
          <a:prstGeom prst="rect">
            <a:avLst/>
          </a:prstGeom>
          <a:noFill/>
        </p:spPr>
      </p:pic>
      <p:pic>
        <p:nvPicPr>
          <p:cNvPr id="11360" name="Picture 9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95400" cy="1270000"/>
          </a:xfrm>
          <a:prstGeom prst="rect">
            <a:avLst/>
          </a:prstGeom>
          <a:noFill/>
        </p:spPr>
      </p:pic>
      <p:sp>
        <p:nvSpPr>
          <p:cNvPr id="11362" name="Text Box 98"/>
          <p:cNvSpPr txBox="1">
            <a:spLocks noChangeArrowheads="1"/>
          </p:cNvSpPr>
          <p:nvPr/>
        </p:nvSpPr>
        <p:spPr bwMode="auto">
          <a:xfrm>
            <a:off x="3657600" y="6858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200" b="1">
              <a:solidFill>
                <a:srgbClr val="A50021"/>
              </a:solidFill>
              <a:latin typeface="Times New Roman" pitchFamily="18" charset="0"/>
            </a:endParaRPr>
          </a:p>
        </p:txBody>
      </p:sp>
      <p:sp>
        <p:nvSpPr>
          <p:cNvPr id="11363" name="WordArt 99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Gấp một số lên nhiều lần.</a:t>
            </a:r>
          </a:p>
        </p:txBody>
      </p:sp>
      <p:sp>
        <p:nvSpPr>
          <p:cNvPr id="11364" name="Text Box 100"/>
          <p:cNvSpPr txBox="1">
            <a:spLocks noChangeArrowheads="1"/>
          </p:cNvSpPr>
          <p:nvPr/>
        </p:nvSpPr>
        <p:spPr bwMode="auto">
          <a:xfrm>
            <a:off x="457200" y="22098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FF3300"/>
                </a:solidFill>
                <a:latin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</a:rPr>
              <a:t> Viết số thích hợp vào ô trống (theo mẫu):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1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6" grpId="0"/>
      <p:bldP spid="11337" grpId="0"/>
      <p:bldP spid="11338" grpId="0"/>
      <p:bldP spid="11339" grpId="0"/>
      <p:bldP spid="11341" grpId="0"/>
      <p:bldP spid="11342" grpId="0"/>
      <p:bldP spid="11343" grpId="0"/>
      <p:bldP spid="11344" grpId="0"/>
      <p:bldP spid="11345" grpId="0"/>
      <p:bldP spid="11345" grpId="1"/>
      <p:bldP spid="11346" grpId="0"/>
      <p:bldP spid="113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h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9635" name="WordArt 3"/>
          <p:cNvSpPr>
            <a:spLocks noChangeArrowheads="1" noChangeShapeType="1" noTextEdit="1"/>
          </p:cNvSpPr>
          <p:nvPr/>
        </p:nvSpPr>
        <p:spPr bwMode="auto">
          <a:xfrm>
            <a:off x="762000" y="1828800"/>
            <a:ext cx="76200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Kính chúc quý thầy cô</a:t>
            </a:r>
          </a:p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mạnh khỏe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96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5" name="AutoShape 23"/>
          <p:cNvSpPr>
            <a:spLocks noChangeArrowheads="1"/>
          </p:cNvSpPr>
          <p:nvPr/>
        </p:nvSpPr>
        <p:spPr bwMode="auto">
          <a:xfrm>
            <a:off x="1143000" y="2133600"/>
            <a:ext cx="6934200" cy="2057400"/>
          </a:xfrm>
          <a:prstGeom prst="star32">
            <a:avLst>
              <a:gd name="adj" fmla="val 47403"/>
            </a:avLst>
          </a:prstGeom>
          <a:solidFill>
            <a:schemeClr val="accent1"/>
          </a:solidFill>
          <a:ln w="9525" cap="rnd" algn="ctr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581400" y="8382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600" b="1">
              <a:solidFill>
                <a:srgbClr val="A50021"/>
              </a:solidFill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33798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9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0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1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3802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92075" y="96838"/>
            <a:ext cx="1298575" cy="1273175"/>
          </a:xfrm>
          <a:prstGeom prst="rect">
            <a:avLst/>
          </a:prstGeom>
          <a:noFill/>
        </p:spPr>
      </p:pic>
      <p:pic>
        <p:nvPicPr>
          <p:cNvPr id="33803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5425" y="5486400"/>
            <a:ext cx="1298575" cy="1273175"/>
          </a:xfrm>
          <a:prstGeom prst="rect">
            <a:avLst/>
          </a:prstGeom>
          <a:noFill/>
        </p:spPr>
      </p:pic>
      <p:pic>
        <p:nvPicPr>
          <p:cNvPr id="33804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06363" y="5419725"/>
            <a:ext cx="1277937" cy="1293813"/>
          </a:xfrm>
          <a:prstGeom prst="rect">
            <a:avLst/>
          </a:prstGeom>
          <a:noFill/>
        </p:spPr>
      </p:pic>
      <p:pic>
        <p:nvPicPr>
          <p:cNvPr id="33805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58125" y="-7937"/>
            <a:ext cx="1277938" cy="1293812"/>
          </a:xfrm>
          <a:prstGeom prst="rect">
            <a:avLst/>
          </a:prstGeom>
          <a:noFill/>
        </p:spPr>
      </p:pic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133600" y="2590800"/>
            <a:ext cx="5791200" cy="1190625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1. Em hãy đọc thuộc bảng nhân 7.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600200" y="4876800"/>
            <a:ext cx="6553200" cy="1752600"/>
            <a:chOff x="1008" y="3072"/>
            <a:chExt cx="4128" cy="1104"/>
          </a:xfrm>
        </p:grpSpPr>
        <p:pic>
          <p:nvPicPr>
            <p:cNvPr id="33816" name="Picture 24" descr="kids0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3072"/>
              <a:ext cx="1920" cy="1056"/>
            </a:xfrm>
            <a:prstGeom prst="rect">
              <a:avLst/>
            </a:prstGeom>
            <a:noFill/>
          </p:spPr>
        </p:pic>
        <p:pic>
          <p:nvPicPr>
            <p:cNvPr id="33817" name="Picture 25" descr="kids0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68" y="3120"/>
              <a:ext cx="1968" cy="1056"/>
            </a:xfrm>
            <a:prstGeom prst="rect">
              <a:avLst/>
            </a:prstGeom>
            <a:noFill/>
          </p:spPr>
        </p:pic>
      </p:grpSp>
      <p:sp>
        <p:nvSpPr>
          <p:cNvPr id="33819" name="AutoShape 2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58200" y="61722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5" grpId="0" animBg="1"/>
      <p:bldP spid="338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581400" y="8382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600" b="1">
              <a:solidFill>
                <a:srgbClr val="A50021"/>
              </a:solidFill>
              <a:latin typeface="Times New Roman" pitchFamily="18" charset="0"/>
            </a:endParaRPr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35846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7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8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9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5850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92075" y="96838"/>
            <a:ext cx="1298575" cy="1273175"/>
          </a:xfrm>
          <a:prstGeom prst="rect">
            <a:avLst/>
          </a:prstGeom>
          <a:noFill/>
        </p:spPr>
      </p:pic>
      <p:pic>
        <p:nvPicPr>
          <p:cNvPr id="35851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5425" y="5486400"/>
            <a:ext cx="1298575" cy="1273175"/>
          </a:xfrm>
          <a:prstGeom prst="rect">
            <a:avLst/>
          </a:prstGeom>
          <a:noFill/>
        </p:spPr>
      </p:pic>
      <p:pic>
        <p:nvPicPr>
          <p:cNvPr id="35852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06363" y="5419725"/>
            <a:ext cx="1277937" cy="1293813"/>
          </a:xfrm>
          <a:prstGeom prst="rect">
            <a:avLst/>
          </a:prstGeom>
          <a:noFill/>
        </p:spPr>
      </p:pic>
      <p:pic>
        <p:nvPicPr>
          <p:cNvPr id="35853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58125" y="-7937"/>
            <a:ext cx="1277938" cy="1293812"/>
          </a:xfrm>
          <a:prstGeom prst="rect">
            <a:avLst/>
          </a:prstGeom>
          <a:noFill/>
        </p:spPr>
      </p:pic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371600" y="1600200"/>
            <a:ext cx="6477000" cy="3141663"/>
          </a:xfrm>
          <a:prstGeom prst="rect">
            <a:avLst/>
          </a:prstGeom>
          <a:solidFill>
            <a:srgbClr val="CCECFF">
              <a:alpha val="96001"/>
            </a:srgbClr>
          </a:solidFill>
          <a:ln w="28575" cap="rnd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2. Tính nhẩm:</a:t>
            </a:r>
          </a:p>
          <a:p>
            <a:pPr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    7 x 3 =                7 x 4 = </a:t>
            </a:r>
          </a:p>
          <a:p>
            <a:pPr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    7 x 9 =                7 x 1 = </a:t>
            </a:r>
          </a:p>
          <a:p>
            <a:pPr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    7 x 5 =                7 x 6 =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553200" y="4114800"/>
            <a:ext cx="685800" cy="64135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Times New Roman" pitchFamily="18" charset="0"/>
              </a:rPr>
              <a:t>42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6553200" y="3276600"/>
            <a:ext cx="685800" cy="64135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6477000" y="2438400"/>
            <a:ext cx="685800" cy="64135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Times New Roman" pitchFamily="18" charset="0"/>
              </a:rPr>
              <a:t>28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429000" y="4038600"/>
            <a:ext cx="685800" cy="64135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Times New Roman" pitchFamily="18" charset="0"/>
              </a:rPr>
              <a:t>35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429000" y="3276600"/>
            <a:ext cx="685800" cy="64135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Times New Roman" pitchFamily="18" charset="0"/>
              </a:rPr>
              <a:t>56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3429000" y="2438400"/>
            <a:ext cx="685800" cy="64135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Times New Roman" pitchFamily="18" charset="0"/>
              </a:rPr>
              <a:t>21</a:t>
            </a:r>
          </a:p>
        </p:txBody>
      </p:sp>
      <p:grpSp>
        <p:nvGrpSpPr>
          <p:cNvPr id="35864" name="Group 24"/>
          <p:cNvGrpSpPr>
            <a:grpSpLocks/>
          </p:cNvGrpSpPr>
          <p:nvPr/>
        </p:nvGrpSpPr>
        <p:grpSpPr bwMode="auto">
          <a:xfrm>
            <a:off x="1600200" y="4876800"/>
            <a:ext cx="6400800" cy="1676400"/>
            <a:chOff x="1008" y="3072"/>
            <a:chExt cx="4032" cy="1056"/>
          </a:xfrm>
        </p:grpSpPr>
        <p:pic>
          <p:nvPicPr>
            <p:cNvPr id="35862" name="Picture 22" descr="kids0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3072"/>
              <a:ext cx="1920" cy="1056"/>
            </a:xfrm>
            <a:prstGeom prst="rect">
              <a:avLst/>
            </a:prstGeom>
            <a:noFill/>
          </p:spPr>
        </p:pic>
        <p:pic>
          <p:nvPicPr>
            <p:cNvPr id="35863" name="Picture 23" descr="kids0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3072"/>
              <a:ext cx="1920" cy="1056"/>
            </a:xfrm>
            <a:prstGeom prst="rect">
              <a:avLst/>
            </a:prstGeom>
            <a:noFill/>
          </p:spPr>
        </p:pic>
      </p:grpSp>
      <p:sp>
        <p:nvSpPr>
          <p:cNvPr id="35865" name="AutoShape 2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58200" y="61722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600" decel="1000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00" decel="1000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00" decel="1000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4" grpId="0" animBg="1"/>
      <p:bldP spid="35855" grpId="0"/>
      <p:bldP spid="35856" grpId="0"/>
      <p:bldP spid="35857" grpId="0"/>
      <p:bldP spid="35858" grpId="0"/>
      <p:bldP spid="35859" grpId="0"/>
      <p:bldP spid="358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4" name="Oval 18"/>
          <p:cNvSpPr>
            <a:spLocks noChangeArrowheads="1"/>
          </p:cNvSpPr>
          <p:nvPr/>
        </p:nvSpPr>
        <p:spPr bwMode="auto">
          <a:xfrm>
            <a:off x="762000" y="5105400"/>
            <a:ext cx="685800" cy="609600"/>
          </a:xfrm>
          <a:prstGeom prst="ellipse">
            <a:avLst/>
          </a:prstGeom>
          <a:solidFill>
            <a:srgbClr val="FF3300"/>
          </a:solidFill>
          <a:ln w="28575" cap="rnd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5" name="Oval 19"/>
          <p:cNvSpPr>
            <a:spLocks noChangeArrowheads="1"/>
          </p:cNvSpPr>
          <p:nvPr/>
        </p:nvSpPr>
        <p:spPr bwMode="auto">
          <a:xfrm>
            <a:off x="5029200" y="4343400"/>
            <a:ext cx="685800" cy="609600"/>
          </a:xfrm>
          <a:prstGeom prst="ellipse">
            <a:avLst/>
          </a:prstGeom>
          <a:solidFill>
            <a:srgbClr val="FF3300"/>
          </a:solidFill>
          <a:ln w="28575" cap="rnd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581400" y="8382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600" b="1">
              <a:solidFill>
                <a:srgbClr val="A50021"/>
              </a:solidFill>
              <a:latin typeface="Times New Roman" pitchFamily="18" charset="0"/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34822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3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4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5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826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92075" y="96838"/>
            <a:ext cx="1298575" cy="1273175"/>
          </a:xfrm>
          <a:prstGeom prst="rect">
            <a:avLst/>
          </a:prstGeom>
          <a:noFill/>
        </p:spPr>
      </p:pic>
      <p:pic>
        <p:nvPicPr>
          <p:cNvPr id="34827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5425" y="5486400"/>
            <a:ext cx="1298575" cy="1273175"/>
          </a:xfrm>
          <a:prstGeom prst="rect">
            <a:avLst/>
          </a:prstGeom>
          <a:noFill/>
        </p:spPr>
      </p:pic>
      <p:pic>
        <p:nvPicPr>
          <p:cNvPr id="34828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7938" y="5572125"/>
            <a:ext cx="1277937" cy="1293813"/>
          </a:xfrm>
          <a:prstGeom prst="rect">
            <a:avLst/>
          </a:prstGeom>
          <a:noFill/>
        </p:spPr>
      </p:pic>
      <p:pic>
        <p:nvPicPr>
          <p:cNvPr id="34829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58125" y="-7937"/>
            <a:ext cx="1277938" cy="1293812"/>
          </a:xfrm>
          <a:prstGeom prst="rect">
            <a:avLst/>
          </a:prstGeom>
          <a:noFill/>
        </p:spPr>
      </p:pic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0" y="1371600"/>
            <a:ext cx="9144000" cy="1190625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  3.Em hãy chọn đáp án đúng để điền vào dãy số sau: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381000" y="2590800"/>
            <a:ext cx="4191000" cy="3113088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AutoNum type="alphaLcParenR"/>
            </a:pPr>
            <a:r>
              <a:rPr lang="en-US" sz="3600">
                <a:latin typeface="Times New Roman" pitchFamily="18" charset="0"/>
              </a:rPr>
              <a:t> 14, 21, 28, …, … .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   A. 29, 30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   B. 30, 32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   C. 35, 42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4572000" y="2667000"/>
            <a:ext cx="4267200" cy="3113088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b) 56, 49, 42, …, … .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    A. 44, 46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    B. 35, 28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    C. 43, 44</a:t>
            </a:r>
          </a:p>
        </p:txBody>
      </p:sp>
      <p:pic>
        <p:nvPicPr>
          <p:cNvPr id="34836" name="Picture 20" descr="kids0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5638800"/>
            <a:ext cx="2667000" cy="1219200"/>
          </a:xfrm>
          <a:prstGeom prst="rect">
            <a:avLst/>
          </a:prstGeom>
          <a:noFill/>
        </p:spPr>
      </p:pic>
      <p:sp>
        <p:nvSpPr>
          <p:cNvPr id="34837" name="AutoShap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58200" y="61722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4495800" y="2895600"/>
            <a:ext cx="0" cy="2743200"/>
          </a:xfrm>
          <a:prstGeom prst="line">
            <a:avLst/>
          </a:prstGeom>
          <a:noFill/>
          <a:ln w="28575" cap="rnd">
            <a:pattFill prst="pct5">
              <a:fgClr>
                <a:schemeClr val="tx1"/>
              </a:fgClr>
              <a:bgClr>
                <a:schemeClr val="tx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4840" name="Picture 24" descr="kids0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5638800"/>
            <a:ext cx="26670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4" grpId="0" animBg="1"/>
      <p:bldP spid="34835" grpId="0" animBg="1"/>
      <p:bldP spid="34831" grpId="0"/>
      <p:bldP spid="34832" grpId="0"/>
      <p:bldP spid="34833" grpId="0"/>
      <p:bldP spid="348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200" b="1">
              <a:solidFill>
                <a:srgbClr val="A50021"/>
              </a:solidFill>
              <a:latin typeface="Times New Roman" pitchFamily="18" charset="0"/>
            </a:endParaRPr>
          </a:p>
        </p:txBody>
      </p:sp>
      <p:grpSp>
        <p:nvGrpSpPr>
          <p:cNvPr id="48133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48134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35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36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37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8138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</p:spPr>
      </p:pic>
      <p:pic>
        <p:nvPicPr>
          <p:cNvPr id="48139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153400" y="5886450"/>
            <a:ext cx="990600" cy="971550"/>
          </a:xfrm>
          <a:prstGeom prst="rect">
            <a:avLst/>
          </a:prstGeom>
          <a:noFill/>
        </p:spPr>
      </p:pic>
      <p:pic>
        <p:nvPicPr>
          <p:cNvPr id="48140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03982" y="5818981"/>
            <a:ext cx="881062" cy="892175"/>
          </a:xfrm>
          <a:prstGeom prst="rect">
            <a:avLst/>
          </a:prstGeom>
          <a:noFill/>
        </p:spPr>
      </p:pic>
      <p:pic>
        <p:nvPicPr>
          <p:cNvPr id="48141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</p:spPr>
      </p:pic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304800" y="1905000"/>
            <a:ext cx="8610600" cy="1554163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Bài toán:</a:t>
            </a:r>
            <a:r>
              <a:rPr lang="en-US" sz="3200">
                <a:latin typeface="Times New Roman" pitchFamily="18" charset="0"/>
              </a:rPr>
              <a:t> Đoạn thẳng AB dài 2cm, đoạn thẳng CD dài gấp 3 lần đoạn thẳng AB. Hỏi đoạn thẳng CD dài mấy xăng-ti-mét?</a:t>
            </a:r>
          </a:p>
        </p:txBody>
      </p:sp>
      <p:sp>
        <p:nvSpPr>
          <p:cNvPr id="48146" name="WordArt 18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Gấp một số lên nhiều lần.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81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/>
      <p:bldP spid="481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3B180D56ACB3450B90BF8563E442788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0179" name="WordArt 3"/>
          <p:cNvSpPr>
            <a:spLocks noChangeArrowheads="1" noChangeShapeType="1" noTextEdit="1"/>
          </p:cNvSpPr>
          <p:nvPr/>
        </p:nvSpPr>
        <p:spPr bwMode="auto">
          <a:xfrm>
            <a:off x="2667000" y="2133600"/>
            <a:ext cx="4572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Trao đổi cặp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50181" name="Picture 5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2" name="Picture 6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3" name="Picture 7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4" name="Picture 8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2667000" y="3581400"/>
            <a:ext cx="4114800" cy="7207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US" sz="4000"/>
              <a:t>  </a:t>
            </a:r>
            <a:r>
              <a:rPr lang="en-US" sz="3200" b="1"/>
              <a:t>Phân tích đề 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  <p:bldP spid="5018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200" b="1">
              <a:solidFill>
                <a:srgbClr val="A50021"/>
              </a:solidFill>
              <a:latin typeface="Times New Roman" pitchFamily="18" charset="0"/>
            </a:endParaRPr>
          </a:p>
        </p:txBody>
      </p:sp>
      <p:grpSp>
        <p:nvGrpSpPr>
          <p:cNvPr id="46085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46086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087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088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089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6090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</p:spPr>
      </p:pic>
      <p:pic>
        <p:nvPicPr>
          <p:cNvPr id="46091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153400" y="5886450"/>
            <a:ext cx="990600" cy="971550"/>
          </a:xfrm>
          <a:prstGeom prst="rect">
            <a:avLst/>
          </a:prstGeom>
          <a:noFill/>
        </p:spPr>
      </p:pic>
      <p:pic>
        <p:nvPicPr>
          <p:cNvPr id="46092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03982" y="5818981"/>
            <a:ext cx="881062" cy="892175"/>
          </a:xfrm>
          <a:prstGeom prst="rect">
            <a:avLst/>
          </a:prstGeom>
          <a:noFill/>
        </p:spPr>
      </p:pic>
      <p:pic>
        <p:nvPicPr>
          <p:cNvPr id="46093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</p:spPr>
      </p:pic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304800" y="1905000"/>
            <a:ext cx="8610600" cy="1554163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Bài toán:</a:t>
            </a:r>
            <a:r>
              <a:rPr lang="en-US" sz="3200">
                <a:latin typeface="Times New Roman" pitchFamily="18" charset="0"/>
              </a:rPr>
              <a:t> Đoạn thẳng AB dài 2cm, đoạn thẳng CD dài gấp 3 lần đoạn thẳng AB. Hỏi đoạn thẳng CD dài mấy xăng-ti-mét?</a:t>
            </a: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4114800" y="2381250"/>
            <a:ext cx="1905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449580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57200" y="2914650"/>
            <a:ext cx="1981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17" name="WordArt 37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Gấp một số lên nhiều lần.</a:t>
            </a:r>
          </a:p>
        </p:txBody>
      </p:sp>
      <p:sp>
        <p:nvSpPr>
          <p:cNvPr id="46119" name="Line 39"/>
          <p:cNvSpPr>
            <a:spLocks noChangeShapeType="1"/>
          </p:cNvSpPr>
          <p:nvPr/>
        </p:nvSpPr>
        <p:spPr bwMode="auto">
          <a:xfrm>
            <a:off x="457200" y="3371850"/>
            <a:ext cx="3124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>
            <a:off x="792480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>
            <a:off x="8153400" y="238125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4" grpId="0"/>
      <p:bldP spid="46095" grpId="0" animBg="1"/>
      <p:bldP spid="46096" grpId="0" animBg="1"/>
      <p:bldP spid="46097" grpId="0" animBg="1"/>
      <p:bldP spid="46119" grpId="0" animBg="1"/>
      <p:bldP spid="46120" grpId="0" animBg="1"/>
      <p:bldP spid="461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00000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981200" y="3200400"/>
            <a:ext cx="5638800" cy="588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   </a:t>
            </a:r>
            <a:r>
              <a:rPr lang="en-US" sz="3200" b="1">
                <a:latin typeface="Times New Roman" pitchFamily="18" charset="0"/>
              </a:rPr>
              <a:t>Tìm cách vẽ đoạn thẳng CD</a:t>
            </a:r>
          </a:p>
        </p:txBody>
      </p:sp>
      <p:sp>
        <p:nvSpPr>
          <p:cNvPr id="54276" name="WordArt 4"/>
          <p:cNvSpPr>
            <a:spLocks noChangeArrowheads="1" noChangeShapeType="1" noTextEdit="1"/>
          </p:cNvSpPr>
          <p:nvPr/>
        </p:nvSpPr>
        <p:spPr bwMode="auto">
          <a:xfrm>
            <a:off x="2133600" y="1752600"/>
            <a:ext cx="5029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Thảo luận nhóm 4</a:t>
            </a:r>
          </a:p>
        </p:txBody>
      </p:sp>
      <p:grpSp>
        <p:nvGrpSpPr>
          <p:cNvPr id="54277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54278" name="Picture 6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279" name="Picture 7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280" name="Picture 8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281" name="Picture 9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A50021"/>
                </a:solidFill>
                <a:latin typeface="Times New Roman" pitchFamily="18" charset="0"/>
              </a:rPr>
              <a:t>Toán</a:t>
            </a:r>
            <a:endParaRPr lang="en-US" sz="3200" b="1">
              <a:solidFill>
                <a:srgbClr val="A50021"/>
              </a:solidFill>
              <a:latin typeface="Times New Roman" pitchFamily="18" charset="0"/>
            </a:endParaRPr>
          </a:p>
        </p:txBody>
      </p: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57350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351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352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353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7354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929">
            <a:off x="84138" y="103188"/>
            <a:ext cx="898525" cy="881062"/>
          </a:xfrm>
          <a:prstGeom prst="rect">
            <a:avLst/>
          </a:prstGeom>
          <a:noFill/>
        </p:spPr>
      </p:pic>
      <p:pic>
        <p:nvPicPr>
          <p:cNvPr id="57355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153400" y="5886450"/>
            <a:ext cx="990600" cy="971550"/>
          </a:xfrm>
          <a:prstGeom prst="rect">
            <a:avLst/>
          </a:prstGeom>
          <a:noFill/>
        </p:spPr>
      </p:pic>
      <p:pic>
        <p:nvPicPr>
          <p:cNvPr id="57356" name="Picture 1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03982" y="5818981"/>
            <a:ext cx="881062" cy="892175"/>
          </a:xfrm>
          <a:prstGeom prst="rect">
            <a:avLst/>
          </a:prstGeom>
          <a:noFill/>
        </p:spPr>
      </p:pic>
      <p:pic>
        <p:nvPicPr>
          <p:cNvPr id="57357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83550" y="-6350"/>
            <a:ext cx="1054100" cy="1066800"/>
          </a:xfrm>
          <a:prstGeom prst="rect">
            <a:avLst/>
          </a:prstGeom>
          <a:noFill/>
        </p:spPr>
      </p:pic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304800" y="1905000"/>
            <a:ext cx="8610600" cy="1554163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Bài toán: Đoạn thẳng AB dài 2cm, đoạn thẳng CD dài gấp 3 lần đoạn thẳng AB. Hỏi đoạn thẳng CD dài mấy xăng-ti-mét?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962400" y="2400300"/>
            <a:ext cx="19050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449580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457200" y="2895600"/>
            <a:ext cx="1981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1143000" y="3429000"/>
            <a:ext cx="1752600" cy="4572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u="sng">
                <a:solidFill>
                  <a:srgbClr val="3333CC"/>
                </a:solidFill>
                <a:latin typeface="Times New Roman" pitchFamily="18" charset="0"/>
              </a:rPr>
              <a:t>Tóm tắt</a:t>
            </a:r>
          </a:p>
        </p:txBody>
      </p:sp>
      <p:sp>
        <p:nvSpPr>
          <p:cNvPr id="57382" name="WordArt 38"/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49434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Gấp một số lên nhiều lần.</a:t>
            </a:r>
          </a:p>
        </p:txBody>
      </p:sp>
      <p:grpSp>
        <p:nvGrpSpPr>
          <p:cNvPr id="57430" name="Group 86"/>
          <p:cNvGrpSpPr>
            <a:grpSpLocks/>
          </p:cNvGrpSpPr>
          <p:nvPr/>
        </p:nvGrpSpPr>
        <p:grpSpPr bwMode="auto">
          <a:xfrm>
            <a:off x="685800" y="4114800"/>
            <a:ext cx="2286000" cy="1828800"/>
            <a:chOff x="576" y="1680"/>
            <a:chExt cx="1440" cy="1152"/>
          </a:xfrm>
        </p:grpSpPr>
        <p:sp>
          <p:nvSpPr>
            <p:cNvPr id="57431" name="Line 87"/>
            <p:cNvSpPr>
              <a:spLocks noChangeShapeType="1"/>
            </p:cNvSpPr>
            <p:nvPr/>
          </p:nvSpPr>
          <p:spPr bwMode="auto">
            <a:xfrm>
              <a:off x="576" y="177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32" name="Line 88"/>
            <p:cNvSpPr>
              <a:spLocks noChangeShapeType="1"/>
            </p:cNvSpPr>
            <p:nvPr/>
          </p:nvSpPr>
          <p:spPr bwMode="auto">
            <a:xfrm>
              <a:off x="576" y="187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33" name="Line 89"/>
            <p:cNvSpPr>
              <a:spLocks noChangeShapeType="1"/>
            </p:cNvSpPr>
            <p:nvPr/>
          </p:nvSpPr>
          <p:spPr bwMode="auto">
            <a:xfrm>
              <a:off x="576" y="1968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34" name="Line 90"/>
            <p:cNvSpPr>
              <a:spLocks noChangeShapeType="1"/>
            </p:cNvSpPr>
            <p:nvPr/>
          </p:nvSpPr>
          <p:spPr bwMode="auto">
            <a:xfrm>
              <a:off x="576" y="2160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35" name="Line 91"/>
            <p:cNvSpPr>
              <a:spLocks noChangeShapeType="1"/>
            </p:cNvSpPr>
            <p:nvPr/>
          </p:nvSpPr>
          <p:spPr bwMode="auto">
            <a:xfrm>
              <a:off x="576" y="225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36" name="Line 92"/>
            <p:cNvSpPr>
              <a:spLocks noChangeShapeType="1"/>
            </p:cNvSpPr>
            <p:nvPr/>
          </p:nvSpPr>
          <p:spPr bwMode="auto">
            <a:xfrm>
              <a:off x="576" y="235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37" name="Line 93"/>
            <p:cNvSpPr>
              <a:spLocks noChangeShapeType="1"/>
            </p:cNvSpPr>
            <p:nvPr/>
          </p:nvSpPr>
          <p:spPr bwMode="auto">
            <a:xfrm>
              <a:off x="67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38" name="Line 94"/>
            <p:cNvSpPr>
              <a:spLocks noChangeShapeType="1"/>
            </p:cNvSpPr>
            <p:nvPr/>
          </p:nvSpPr>
          <p:spPr bwMode="auto">
            <a:xfrm>
              <a:off x="768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39" name="Line 95"/>
            <p:cNvSpPr>
              <a:spLocks noChangeShapeType="1"/>
            </p:cNvSpPr>
            <p:nvPr/>
          </p:nvSpPr>
          <p:spPr bwMode="auto">
            <a:xfrm>
              <a:off x="86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0" name="Line 96"/>
            <p:cNvSpPr>
              <a:spLocks noChangeShapeType="1"/>
            </p:cNvSpPr>
            <p:nvPr/>
          </p:nvSpPr>
          <p:spPr bwMode="auto">
            <a:xfrm>
              <a:off x="96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1" name="Line 97"/>
            <p:cNvSpPr>
              <a:spLocks noChangeShapeType="1"/>
            </p:cNvSpPr>
            <p:nvPr/>
          </p:nvSpPr>
          <p:spPr bwMode="auto">
            <a:xfrm>
              <a:off x="105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2" name="Line 98"/>
            <p:cNvSpPr>
              <a:spLocks noChangeShapeType="1"/>
            </p:cNvSpPr>
            <p:nvPr/>
          </p:nvSpPr>
          <p:spPr bwMode="auto">
            <a:xfrm>
              <a:off x="134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3" name="Line 99"/>
            <p:cNvSpPr>
              <a:spLocks noChangeShapeType="1"/>
            </p:cNvSpPr>
            <p:nvPr/>
          </p:nvSpPr>
          <p:spPr bwMode="auto">
            <a:xfrm>
              <a:off x="115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4" name="Line 100"/>
            <p:cNvSpPr>
              <a:spLocks noChangeShapeType="1"/>
            </p:cNvSpPr>
            <p:nvPr/>
          </p:nvSpPr>
          <p:spPr bwMode="auto">
            <a:xfrm>
              <a:off x="1248" y="1680"/>
              <a:ext cx="0" cy="1152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5" name="Line 101"/>
            <p:cNvSpPr>
              <a:spLocks noChangeShapeType="1"/>
            </p:cNvSpPr>
            <p:nvPr/>
          </p:nvSpPr>
          <p:spPr bwMode="auto">
            <a:xfrm>
              <a:off x="576" y="2064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6" name="Line 102"/>
            <p:cNvSpPr>
              <a:spLocks noChangeShapeType="1"/>
            </p:cNvSpPr>
            <p:nvPr/>
          </p:nvSpPr>
          <p:spPr bwMode="auto">
            <a:xfrm>
              <a:off x="144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7" name="Line 103"/>
            <p:cNvSpPr>
              <a:spLocks noChangeShapeType="1"/>
            </p:cNvSpPr>
            <p:nvPr/>
          </p:nvSpPr>
          <p:spPr bwMode="auto">
            <a:xfrm>
              <a:off x="576" y="2544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8" name="Line 104"/>
            <p:cNvSpPr>
              <a:spLocks noChangeShapeType="1"/>
            </p:cNvSpPr>
            <p:nvPr/>
          </p:nvSpPr>
          <p:spPr bwMode="auto">
            <a:xfrm>
              <a:off x="576" y="2640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49" name="Line 105"/>
            <p:cNvSpPr>
              <a:spLocks noChangeShapeType="1"/>
            </p:cNvSpPr>
            <p:nvPr/>
          </p:nvSpPr>
          <p:spPr bwMode="auto">
            <a:xfrm>
              <a:off x="576" y="2736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0" name="Line 106"/>
            <p:cNvSpPr>
              <a:spLocks noChangeShapeType="1"/>
            </p:cNvSpPr>
            <p:nvPr/>
          </p:nvSpPr>
          <p:spPr bwMode="auto">
            <a:xfrm>
              <a:off x="576" y="2832"/>
              <a:ext cx="144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1" name="Line 107"/>
            <p:cNvSpPr>
              <a:spLocks noChangeShapeType="1"/>
            </p:cNvSpPr>
            <p:nvPr/>
          </p:nvSpPr>
          <p:spPr bwMode="auto">
            <a:xfrm>
              <a:off x="576" y="2448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2" name="Line 108"/>
            <p:cNvSpPr>
              <a:spLocks noChangeShapeType="1"/>
            </p:cNvSpPr>
            <p:nvPr/>
          </p:nvSpPr>
          <p:spPr bwMode="auto">
            <a:xfrm>
              <a:off x="153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3" name="Line 109"/>
            <p:cNvSpPr>
              <a:spLocks noChangeShapeType="1"/>
            </p:cNvSpPr>
            <p:nvPr/>
          </p:nvSpPr>
          <p:spPr bwMode="auto">
            <a:xfrm>
              <a:off x="576" y="1680"/>
              <a:ext cx="0" cy="1152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4" name="Line 110"/>
            <p:cNvSpPr>
              <a:spLocks noChangeShapeType="1"/>
            </p:cNvSpPr>
            <p:nvPr/>
          </p:nvSpPr>
          <p:spPr bwMode="auto">
            <a:xfrm>
              <a:off x="1728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5" name="Line 111"/>
            <p:cNvSpPr>
              <a:spLocks noChangeShapeType="1"/>
            </p:cNvSpPr>
            <p:nvPr/>
          </p:nvSpPr>
          <p:spPr bwMode="auto">
            <a:xfrm>
              <a:off x="1824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6" name="Line 112"/>
            <p:cNvSpPr>
              <a:spLocks noChangeShapeType="1"/>
            </p:cNvSpPr>
            <p:nvPr/>
          </p:nvSpPr>
          <p:spPr bwMode="auto">
            <a:xfrm>
              <a:off x="1920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7" name="Line 113"/>
            <p:cNvSpPr>
              <a:spLocks noChangeShapeType="1"/>
            </p:cNvSpPr>
            <p:nvPr/>
          </p:nvSpPr>
          <p:spPr bwMode="auto">
            <a:xfrm>
              <a:off x="576" y="1680"/>
              <a:ext cx="144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8" name="Line 114"/>
            <p:cNvSpPr>
              <a:spLocks noChangeShapeType="1"/>
            </p:cNvSpPr>
            <p:nvPr/>
          </p:nvSpPr>
          <p:spPr bwMode="auto">
            <a:xfrm>
              <a:off x="1632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59" name="Line 115"/>
            <p:cNvSpPr>
              <a:spLocks noChangeShapeType="1"/>
            </p:cNvSpPr>
            <p:nvPr/>
          </p:nvSpPr>
          <p:spPr bwMode="auto">
            <a:xfrm>
              <a:off x="2016" y="1680"/>
              <a:ext cx="0" cy="1152"/>
            </a:xfrm>
            <a:prstGeom prst="line">
              <a:avLst/>
            </a:prstGeom>
            <a:noFill/>
            <a:ln w="317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460" name="Line 116"/>
          <p:cNvSpPr>
            <a:spLocks noChangeShapeType="1"/>
          </p:cNvSpPr>
          <p:nvPr/>
        </p:nvSpPr>
        <p:spPr bwMode="auto">
          <a:xfrm>
            <a:off x="685800" y="47244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61" name="Text Box 117"/>
          <p:cNvSpPr txBox="1">
            <a:spLocks noChangeArrowheads="1"/>
          </p:cNvSpPr>
          <p:nvPr/>
        </p:nvSpPr>
        <p:spPr bwMode="auto">
          <a:xfrm>
            <a:off x="228600" y="440055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57462" name="Text Box 118"/>
          <p:cNvSpPr txBox="1">
            <a:spLocks noChangeArrowheads="1"/>
          </p:cNvSpPr>
          <p:nvPr/>
        </p:nvSpPr>
        <p:spPr bwMode="auto">
          <a:xfrm>
            <a:off x="1600200" y="4438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57463" name="Text Box 119"/>
          <p:cNvSpPr txBox="1">
            <a:spLocks noChangeArrowheads="1"/>
          </p:cNvSpPr>
          <p:nvPr/>
        </p:nvSpPr>
        <p:spPr bwMode="auto">
          <a:xfrm>
            <a:off x="762000" y="43053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2cm</a:t>
            </a:r>
          </a:p>
        </p:txBody>
      </p:sp>
      <p:sp>
        <p:nvSpPr>
          <p:cNvPr id="57464" name="Line 120"/>
          <p:cNvSpPr>
            <a:spLocks noChangeShapeType="1"/>
          </p:cNvSpPr>
          <p:nvPr/>
        </p:nvSpPr>
        <p:spPr bwMode="auto">
          <a:xfrm>
            <a:off x="685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65" name="Line 121"/>
          <p:cNvSpPr>
            <a:spLocks noChangeShapeType="1"/>
          </p:cNvSpPr>
          <p:nvPr/>
        </p:nvSpPr>
        <p:spPr bwMode="auto">
          <a:xfrm>
            <a:off x="1447800" y="4800600"/>
            <a:ext cx="0" cy="4572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66" name="Line 122"/>
          <p:cNvSpPr>
            <a:spLocks noChangeShapeType="1"/>
          </p:cNvSpPr>
          <p:nvPr/>
        </p:nvSpPr>
        <p:spPr bwMode="auto">
          <a:xfrm>
            <a:off x="685800" y="4800600"/>
            <a:ext cx="0" cy="457200"/>
          </a:xfrm>
          <a:prstGeom prst="line">
            <a:avLst/>
          </a:prstGeom>
          <a:noFill/>
          <a:ln w="12700">
            <a:solidFill>
              <a:srgbClr val="FF3300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69" name="Line 125"/>
          <p:cNvSpPr>
            <a:spLocks noChangeShapeType="1"/>
          </p:cNvSpPr>
          <p:nvPr/>
        </p:nvSpPr>
        <p:spPr bwMode="auto">
          <a:xfrm>
            <a:off x="1447800" y="53340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70" name="Line 126"/>
          <p:cNvSpPr>
            <a:spLocks noChangeShapeType="1"/>
          </p:cNvSpPr>
          <p:nvPr/>
        </p:nvSpPr>
        <p:spPr bwMode="auto">
          <a:xfrm>
            <a:off x="685800" y="47244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71" name="AutoShape 127"/>
          <p:cNvSpPr>
            <a:spLocks/>
          </p:cNvSpPr>
          <p:nvPr/>
        </p:nvSpPr>
        <p:spPr bwMode="auto">
          <a:xfrm rot="5400000">
            <a:off x="1638300" y="4381500"/>
            <a:ext cx="381000" cy="2286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472" name="Text Box 128"/>
          <p:cNvSpPr txBox="1">
            <a:spLocks noChangeArrowheads="1"/>
          </p:cNvSpPr>
          <p:nvPr/>
        </p:nvSpPr>
        <p:spPr bwMode="auto">
          <a:xfrm>
            <a:off x="1447800" y="5638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? cm</a:t>
            </a:r>
          </a:p>
        </p:txBody>
      </p:sp>
      <p:sp>
        <p:nvSpPr>
          <p:cNvPr id="57473" name="Text Box 129"/>
          <p:cNvSpPr txBox="1">
            <a:spLocks noChangeArrowheads="1"/>
          </p:cNvSpPr>
          <p:nvPr/>
        </p:nvSpPr>
        <p:spPr bwMode="auto">
          <a:xfrm>
            <a:off x="228600" y="504825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57474" name="Text Box 130"/>
          <p:cNvSpPr txBox="1">
            <a:spLocks noChangeArrowheads="1"/>
          </p:cNvSpPr>
          <p:nvPr/>
        </p:nvSpPr>
        <p:spPr bwMode="auto">
          <a:xfrm>
            <a:off x="3048000" y="51054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57475" name="Line 131"/>
          <p:cNvSpPr>
            <a:spLocks noChangeShapeType="1"/>
          </p:cNvSpPr>
          <p:nvPr/>
        </p:nvSpPr>
        <p:spPr bwMode="auto">
          <a:xfrm>
            <a:off x="685800" y="4724400"/>
            <a:ext cx="0" cy="609600"/>
          </a:xfrm>
          <a:prstGeom prst="line">
            <a:avLst/>
          </a:prstGeom>
          <a:noFill/>
          <a:ln w="28575">
            <a:pattFill prst="pct5">
              <a:fgClr>
                <a:srgbClr val="3333CC"/>
              </a:fgClr>
              <a:bgClr>
                <a:srgbClr val="3333CC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76" name="Text Box 132"/>
          <p:cNvSpPr txBox="1">
            <a:spLocks noChangeArrowheads="1"/>
          </p:cNvSpPr>
          <p:nvPr/>
        </p:nvSpPr>
        <p:spPr bwMode="auto">
          <a:xfrm>
            <a:off x="419100" y="4800600"/>
            <a:ext cx="533400" cy="701675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57477" name="Line 133"/>
          <p:cNvSpPr>
            <a:spLocks noChangeShapeType="1"/>
          </p:cNvSpPr>
          <p:nvPr/>
        </p:nvSpPr>
        <p:spPr bwMode="auto">
          <a:xfrm>
            <a:off x="457200" y="3390900"/>
            <a:ext cx="3124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78" name="Line 134"/>
          <p:cNvSpPr>
            <a:spLocks noChangeShapeType="1"/>
          </p:cNvSpPr>
          <p:nvPr/>
        </p:nvSpPr>
        <p:spPr bwMode="auto">
          <a:xfrm>
            <a:off x="7924800" y="28956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79" name="Line 135"/>
          <p:cNvSpPr>
            <a:spLocks noChangeShapeType="1"/>
          </p:cNvSpPr>
          <p:nvPr/>
        </p:nvSpPr>
        <p:spPr bwMode="auto">
          <a:xfrm>
            <a:off x="8077200" y="2400300"/>
            <a:ext cx="457200" cy="0"/>
          </a:xfrm>
          <a:prstGeom prst="line">
            <a:avLst/>
          </a:prstGeom>
          <a:noFill/>
          <a:ln w="38100" cap="rnd">
            <a:pattFill prst="pct5">
              <a:fgClr>
                <a:srgbClr val="FF3300"/>
              </a:fgClr>
              <a:bgClr>
                <a:srgbClr val="FF3300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7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7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5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5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5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7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7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0.0888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7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08333 2.22222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57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7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08333 2.22222E-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57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7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7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7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7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6" grpId="0"/>
      <p:bldP spid="57460" grpId="0" animBg="1"/>
      <p:bldP spid="57460" grpId="1" animBg="1"/>
      <p:bldP spid="57461" grpId="0"/>
      <p:bldP spid="57462" grpId="0"/>
      <p:bldP spid="57463" grpId="0"/>
      <p:bldP spid="57464" grpId="0" animBg="1"/>
      <p:bldP spid="57464" grpId="1" animBg="1"/>
      <p:bldP spid="57465" grpId="0" animBg="1"/>
      <p:bldP spid="57466" grpId="0" animBg="1"/>
      <p:bldP spid="57469" grpId="0" animBg="1"/>
      <p:bldP spid="57469" grpId="1" animBg="1"/>
      <p:bldP spid="57470" grpId="0" animBg="1"/>
      <p:bldP spid="57471" grpId="0" animBg="1"/>
      <p:bldP spid="57472" grpId="0"/>
      <p:bldP spid="57473" grpId="0"/>
      <p:bldP spid="57474" grpId="0"/>
      <p:bldP spid="57475" grpId="0" animBg="1"/>
      <p:bldP spid="5747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38330"/>
  <p:tag name="VIOLETTITLE" val="Đoàn Ngợi: Gấp 1 số lên nhiều lần"/>
  <p:tag name="VIOLETLESSON" val="19"/>
  <p:tag name="VIOLETCATID" val="8049774"/>
  <p:tag name="VIOLETSUBJECT" val="Toán học 3"/>
  <p:tag name="VIOLETAUTHORID" val="419787"/>
  <p:tag name="VIOLETAUTHORNAME" val="Đoàn Thị Ngợi"/>
  <p:tag name="VIOLETAUTHORAVATAR" val="no_avatarf.jpg"/>
  <p:tag name="VIOLETAUTHORADDRESS" val="Truong tieu hoc dan lap song ngu Vung tau - Vung tau"/>
  <p:tag name="VIOLETDATE" val="2011-09-30 22:55:11"/>
  <p:tag name="VIOLETHIT" val="789"/>
  <p:tag name="VIOLETLIKE" val="0"/>
  <p:tag name="MMPROD_NEXTUNIQUEID" val="10010"/>
  <p:tag name="MMPROD_UIDATA" val="&lt;database version=&quot;7.0&quot;&gt;&lt;object type=&quot;1&quot; unique_id=&quot;10001&quot;&gt;&lt;object type=&quot;2&quot; unique_id=&quot;10082&quot;&gt;&lt;object type=&quot;3&quot; unique_id=&quot;10085&quot;&gt;&lt;property id=&quot;20148&quot; value=&quot;5&quot;/&gt;&lt;property id=&quot;20300&quot; value=&quot;Slide 3&quot;/&gt;&lt;property id=&quot;20307&quot; value=&quot;283&quot;/&gt;&lt;/object&gt;&lt;object type=&quot;3&quot; unique_id=&quot;10086&quot;&gt;&lt;property id=&quot;20148&quot; value=&quot;5&quot;/&gt;&lt;property id=&quot;20300&quot; value=&quot;Slide 4&quot;/&gt;&lt;property id=&quot;20307&quot; value=&quot;281&quot;/&gt;&lt;/object&gt;&lt;object type=&quot;3&quot; unique_id=&quot;10087&quot;&gt;&lt;property id=&quot;20148&quot; value=&quot;5&quot;/&gt;&lt;property id=&quot;20300&quot; value=&quot;Slide 5&quot;/&gt;&lt;property id=&quot;20307&quot; value=&quot;293&quot;/&gt;&lt;/object&gt;&lt;object type=&quot;3&quot; unique_id=&quot;10088&quot;&gt;&lt;property id=&quot;20148&quot; value=&quot;5&quot;/&gt;&lt;property id=&quot;20300&quot; value=&quot;Slide 6&quot;/&gt;&lt;property id=&quot;20307&quot; value=&quot;295&quot;/&gt;&lt;/object&gt;&lt;object type=&quot;3&quot; unique_id=&quot;10089&quot;&gt;&lt;property id=&quot;20148&quot; value=&quot;5&quot;/&gt;&lt;property id=&quot;20300&quot; value=&quot;Slide 7&quot;/&gt;&lt;property id=&quot;20307&quot; value=&quot;291&quot;/&gt;&lt;/object&gt;&lt;object type=&quot;3&quot; unique_id=&quot;10090&quot;&gt;&lt;property id=&quot;20148&quot; value=&quot;5&quot;/&gt;&lt;property id=&quot;20300&quot; value=&quot;Slide 8&quot;/&gt;&lt;property id=&quot;20307&quot; value=&quot;299&quot;/&gt;&lt;/object&gt;&lt;object type=&quot;3&quot; unique_id=&quot;10091&quot;&gt;&lt;property id=&quot;20148&quot; value=&quot;5&quot;/&gt;&lt;property id=&quot;20300&quot; value=&quot;Slide 9&quot;/&gt;&lt;property id=&quot;20307&quot; value=&quot;302&quot;/&gt;&lt;/object&gt;&lt;object type=&quot;3&quot; unique_id=&quot;10092&quot;&gt;&lt;property id=&quot;20148&quot; value=&quot;5&quot;/&gt;&lt;property id=&quot;20300&quot; value=&quot;Slide 10&quot;/&gt;&lt;property id=&quot;20307&quot; value=&quot;308&quot;/&gt;&lt;/object&gt;&lt;object type=&quot;3&quot; unique_id=&quot;10093&quot;&gt;&lt;property id=&quot;20148&quot; value=&quot;5&quot;/&gt;&lt;property id=&quot;20300&quot; value=&quot;Slide 11&quot;/&gt;&lt;property id=&quot;20307&quot; value=&quot;306&quot;/&gt;&lt;/object&gt;&lt;object type=&quot;3&quot; unique_id=&quot;10094&quot;&gt;&lt;property id=&quot;20148&quot; value=&quot;5&quot;/&gt;&lt;property id=&quot;20300&quot; value=&quot;Slide 12&quot;/&gt;&lt;property id=&quot;20307&quot; value=&quot;260&quot;/&gt;&lt;/object&gt;&lt;object type=&quot;3&quot; unique_id=&quot;10095&quot;&gt;&lt;property id=&quot;20148&quot; value=&quot;5&quot;/&gt;&lt;property id=&quot;20300&quot; value=&quot;Slide 13&quot;/&gt;&lt;property id=&quot;20307&quot; value=&quot;310&quot;/&gt;&lt;/object&gt;&lt;object type=&quot;3&quot; unique_id=&quot;10096&quot;&gt;&lt;property id=&quot;20148&quot; value=&quot;5&quot;/&gt;&lt;property id=&quot;20300&quot; value=&quot;Slide 14&quot;/&gt;&lt;property id=&quot;20307&quot; value=&quot;264&quot;/&gt;&lt;/object&gt;&lt;object type=&quot;3&quot; unique_id=&quot;10097&quot;&gt;&lt;property id=&quot;20148&quot; value=&quot;5&quot;/&gt;&lt;property id=&quot;20300&quot; value=&quot;Slide 15&quot;/&gt;&lt;property id=&quot;20307&quot; value=&quot;314&quot;/&gt;&lt;/object&gt;&lt;object type=&quot;3&quot; unique_id=&quot;10150&quot;&gt;&lt;property id=&quot;20148&quot; value=&quot;5&quot;/&gt;&lt;property id=&quot;20300&quot; value=&quot;Slide 1&quot;/&gt;&lt;property id=&quot;20307&quot; value=&quot;315&quot;/&gt;&lt;/object&gt;&lt;object type=&quot;3&quot; unique_id=&quot;10151&quot;&gt;&lt;property id=&quot;20148&quot; value=&quot;5&quot;/&gt;&lt;property id=&quot;20300&quot; value=&quot;Slide 2&quot;/&gt;&lt;property id=&quot;20307&quot; value=&quot;316&quot;/&gt;&lt;/object&gt;&lt;/object&gt;&lt;object type=&quot;8&quot; unique_id=&quot;1011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bg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bg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543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Cty HaiUyen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1528544</dc:creator>
  <cp:lastModifiedBy>AutoBVT</cp:lastModifiedBy>
  <cp:revision>117</cp:revision>
  <dcterms:created xsi:type="dcterms:W3CDTF">2009-10-05T14:35:38Z</dcterms:created>
  <dcterms:modified xsi:type="dcterms:W3CDTF">2018-10-24T04:54:15Z</dcterms:modified>
</cp:coreProperties>
</file>